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3"/>
  </p:notesMasterIdLst>
  <p:handoutMasterIdLst>
    <p:handoutMasterId r:id="rId44"/>
  </p:handoutMasterIdLst>
  <p:sldIdLst>
    <p:sldId id="394" r:id="rId4"/>
    <p:sldId id="395" r:id="rId5"/>
    <p:sldId id="609" r:id="rId6"/>
    <p:sldId id="582" r:id="rId7"/>
    <p:sldId id="583" r:id="rId8"/>
    <p:sldId id="584" r:id="rId9"/>
    <p:sldId id="585" r:id="rId10"/>
    <p:sldId id="586" r:id="rId11"/>
    <p:sldId id="588" r:id="rId12"/>
    <p:sldId id="578" r:id="rId13"/>
    <p:sldId id="579" r:id="rId14"/>
    <p:sldId id="580" r:id="rId15"/>
    <p:sldId id="589" r:id="rId16"/>
    <p:sldId id="591" r:id="rId17"/>
    <p:sldId id="590" r:id="rId18"/>
    <p:sldId id="592" r:id="rId19"/>
    <p:sldId id="581" r:id="rId20"/>
    <p:sldId id="587" r:id="rId21"/>
    <p:sldId id="594" r:id="rId22"/>
    <p:sldId id="595" r:id="rId23"/>
    <p:sldId id="596" r:id="rId24"/>
    <p:sldId id="597" r:id="rId25"/>
    <p:sldId id="611" r:id="rId26"/>
    <p:sldId id="598" r:id="rId27"/>
    <p:sldId id="599" r:id="rId28"/>
    <p:sldId id="602" r:id="rId29"/>
    <p:sldId id="610" r:id="rId30"/>
    <p:sldId id="603" r:id="rId31"/>
    <p:sldId id="600" r:id="rId32"/>
    <p:sldId id="606" r:id="rId33"/>
    <p:sldId id="601" r:id="rId34"/>
    <p:sldId id="604" r:id="rId35"/>
    <p:sldId id="605" r:id="rId36"/>
    <p:sldId id="608" r:id="rId37"/>
    <p:sldId id="607" r:id="rId38"/>
    <p:sldId id="421" r:id="rId39"/>
    <p:sldId id="612" r:id="rId40"/>
    <p:sldId id="352" r:id="rId41"/>
    <p:sldId id="393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Intro" id="{E5C38AA7-26AB-4895-A16A-B850162C9643}">
          <p14:sldIdLst>
            <p14:sldId id="394"/>
            <p14:sldId id="395"/>
            <p14:sldId id="609"/>
          </p14:sldIdLst>
        </p14:section>
        <p14:section name="Objects and Classes" id="{7AD52853-6B3B-4CA9-91B9-A64148FFA61E}">
          <p14:sldIdLst>
            <p14:sldId id="582"/>
            <p14:sldId id="583"/>
            <p14:sldId id="584"/>
            <p14:sldId id="585"/>
            <p14:sldId id="586"/>
            <p14:sldId id="588"/>
          </p14:sldIdLst>
        </p14:section>
        <p14:section name="Using the Built-in API Classes" id="{9CFFD295-8054-4BDA-9044-3B0B3AFA0512}">
          <p14:sldIdLst>
            <p14:sldId id="578"/>
            <p14:sldId id="579"/>
            <p14:sldId id="580"/>
            <p14:sldId id="589"/>
            <p14:sldId id="591"/>
            <p14:sldId id="590"/>
            <p14:sldId id="592"/>
            <p14:sldId id="581"/>
          </p14:sldIdLst>
        </p14:section>
        <p14:section name="Defining Simple Classes" id="{1472D4B2-BCCD-4B14-88D9-49DD91341EFF}">
          <p14:sldIdLst>
            <p14:sldId id="587"/>
            <p14:sldId id="594"/>
            <p14:sldId id="595"/>
            <p14:sldId id="596"/>
            <p14:sldId id="597"/>
            <p14:sldId id="611"/>
            <p14:sldId id="598"/>
            <p14:sldId id="599"/>
            <p14:sldId id="602"/>
            <p14:sldId id="610"/>
            <p14:sldId id="603"/>
            <p14:sldId id="600"/>
            <p14:sldId id="606"/>
            <p14:sldId id="601"/>
            <p14:sldId id="604"/>
            <p14:sldId id="605"/>
            <p14:sldId id="608"/>
            <p14:sldId id="607"/>
          </p14:sldIdLst>
        </p14:section>
        <p14:section name="Conclusion" id="{C717A91D-A351-40EC-9B00-E56F28233EBA}">
          <p14:sldIdLst>
            <p14:sldId id="421"/>
            <p14:sldId id="61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918D87"/>
    <a:srgbClr val="F37D3B"/>
    <a:srgbClr val="E85C0E"/>
    <a:srgbClr val="FF6600"/>
    <a:srgbClr val="603A14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595" autoAdjust="0"/>
  </p:normalViewPr>
  <p:slideViewPr>
    <p:cSldViewPr>
      <p:cViewPr varScale="1">
        <p:scale>
          <a:sx n="79" d="100"/>
          <a:sy n="79" d="100"/>
        </p:scale>
        <p:origin x="-360" y="-7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2397309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1410999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2211977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9003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7824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175#5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6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34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3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://www.infragistics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83608"/>
            <a:ext cx="8125251" cy="11329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Objects and Simple Classes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37128"/>
            <a:ext cx="8125251" cy="1298864"/>
          </a:xfrm>
        </p:spPr>
        <p:txBody>
          <a:bodyPr>
            <a:normAutofit/>
          </a:bodyPr>
          <a:lstStyle/>
          <a:p>
            <a:r>
              <a:rPr lang="en-US" dirty="0"/>
              <a:t>Using Objects and Classes, and Defining Them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705318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5291" y="3723742"/>
            <a:ext cx="158908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Classes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57043" y="3882328"/>
            <a:ext cx="5040243" cy="2491578"/>
            <a:chOff x="6457043" y="3921617"/>
            <a:chExt cx="5040243" cy="2491578"/>
          </a:xfrm>
        </p:grpSpPr>
        <p:pic>
          <p:nvPicPr>
            <p:cNvPr id="27" name="Picture 4" descr="C:\Documents\Courses\OOP\OOP Images\bb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043" y="3921617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7202705" y="40849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875058" y="5443148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528491" y="47707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pic>
          <p:nvPicPr>
            <p:cNvPr id="31" name="Picture 3" descr="C:\Documents\Courses\OOP\OOP Images\objects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499" y="3957476"/>
              <a:ext cx="2637787" cy="245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9466054" y="4501393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797458" y="4724632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66772" y="5367634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284" y="5060951"/>
            <a:ext cx="96543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API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88284" y="5812012"/>
            <a:ext cx="9654328" cy="719034"/>
          </a:xfrm>
        </p:spPr>
        <p:txBody>
          <a:bodyPr/>
          <a:lstStyle/>
          <a:p>
            <a:r>
              <a:rPr lang="en-US" dirty="0"/>
              <a:t>Math, Random, </a:t>
            </a:r>
            <a:r>
              <a:rPr lang="en-US" noProof="1"/>
              <a:t>BigInteger</a:t>
            </a:r>
            <a:r>
              <a:rPr lang="en-US" dirty="0"/>
              <a:t>, etc.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1189" y="1301114"/>
            <a:ext cx="8748518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8989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.NET Framework provides thousands of ready-to-use classes</a:t>
            </a:r>
          </a:p>
          <a:p>
            <a:pPr lvl="1"/>
            <a:r>
              <a:rPr lang="en-US" dirty="0"/>
              <a:t>Packaged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dirty="0"/>
              <a:t> like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System.Collections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System.Net</a:t>
            </a:r>
            <a:r>
              <a:rPr lang="en-US" noProof="1"/>
              <a:t>, </a:t>
            </a:r>
            <a:r>
              <a:rPr lang="en-US" dirty="0"/>
              <a:t>etc.</a:t>
            </a:r>
          </a:p>
          <a:p>
            <a:r>
              <a:rPr lang="en-US" dirty="0"/>
              <a:t>Using static .NET classes: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Using non-static .NET classes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API Classes in .NET Framework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709637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DateTime today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dirty="0"/>
              <a:t>;</a:t>
            </a:r>
          </a:p>
          <a:p>
            <a:r>
              <a:rPr lang="en-US" dirty="0"/>
              <a:t>double cosine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dirty="0"/>
              <a:t>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5512106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Random rnd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dirty="0"/>
              <a:t>();</a:t>
            </a:r>
          </a:p>
          <a:p>
            <a:r>
              <a:rPr lang="en-US" dirty="0"/>
              <a:t>int randomNumber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rnd</a:t>
            </a:r>
            <a:r>
              <a:rPr lang="en-US" dirty="0"/>
              <a:t>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</a:t>
            </a:r>
            <a:r>
              <a:rPr lang="en-US" dirty="0"/>
              <a:t>(1, 99);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808787" y="3282240"/>
            <a:ext cx="4038600" cy="759544"/>
          </a:xfrm>
          <a:prstGeom prst="wedgeRoundRectCallout">
            <a:avLst>
              <a:gd name="adj1" fmla="val -65568"/>
              <a:gd name="adj2" fmla="val 439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Class.StaticMember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170612" y="4998984"/>
            <a:ext cx="3048000" cy="658866"/>
          </a:xfrm>
          <a:prstGeom prst="wedgeRoundRectCallout">
            <a:avLst>
              <a:gd name="adj1" fmla="val -71417"/>
              <a:gd name="adj2" fmla="val 66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 Class(…)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597774" y="5862768"/>
            <a:ext cx="3068638" cy="658866"/>
          </a:xfrm>
          <a:prstGeom prst="wedgeRoundRectCallout">
            <a:avLst>
              <a:gd name="adj1" fmla="val -67651"/>
              <a:gd name="adj2" fmla="val -1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Object.Member</a:t>
            </a:r>
          </a:p>
        </p:txBody>
      </p:sp>
    </p:spTree>
    <p:extLst>
      <p:ext uri="{BB962C8B-B14F-4D97-AF65-F5344CB8AC3E}">
        <p14:creationId xmlns:p14="http://schemas.microsoft.com/office/powerpoint/2010/main" xmlns="" val="16227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.NET Classes 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00536"/>
            <a:ext cx="10667998" cy="5162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DateTime today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sz="2200" dirty="0"/>
              <a:t>;</a:t>
            </a:r>
          </a:p>
          <a:p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Console.WriteLine</a:t>
            </a:r>
            <a:r>
              <a:rPr lang="en-US" sz="2200" dirty="0"/>
              <a:t>("Today is: " + today);</a:t>
            </a:r>
          </a:p>
          <a:p>
            <a:r>
              <a:rPr lang="en-US" sz="2200" dirty="0"/>
              <a:t>DateTime tomorrow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today.AddDays</a:t>
            </a:r>
            <a:r>
              <a:rPr lang="en-US" sz="2200" dirty="0"/>
              <a:t>(1);</a:t>
            </a:r>
          </a:p>
          <a:p>
            <a:r>
              <a:rPr lang="en-US" sz="2200" dirty="0"/>
              <a:t>Console.WriteLine("Tomorrow is: " + tomorrow);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double angleDegrees = 60;</a:t>
            </a:r>
          </a:p>
          <a:p>
            <a:r>
              <a:rPr lang="en-US" sz="2200" dirty="0"/>
              <a:t>double angleRadians = angleDegrees *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sz="2200" dirty="0"/>
              <a:t> / 180;</a:t>
            </a:r>
          </a:p>
          <a:p>
            <a:r>
              <a:rPr lang="en-US" sz="2200" dirty="0"/>
              <a:t>Console.WriteLine(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sz="2200" dirty="0"/>
              <a:t>(angleRadians)); //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0.5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Random rnd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new Random()</a:t>
            </a:r>
            <a:r>
              <a:rPr lang="en-US" sz="2200" dirty="0"/>
              <a:t>;</a:t>
            </a:r>
          </a:p>
          <a:p>
            <a:r>
              <a:rPr lang="en-US" sz="2200" dirty="0"/>
              <a:t>Console.WriteLine("Random number = " +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2200" dirty="0"/>
              <a:t>(1,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/>
              <a:t>100));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WebClient webClient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new WebClient</a:t>
            </a:r>
            <a:r>
              <a:rPr lang="en-US" sz="2200" dirty="0"/>
              <a:t>();</a:t>
            </a:r>
          </a:p>
          <a:p>
            <a:r>
              <a:rPr lang="en-US" sz="2200" dirty="0"/>
              <a:t>webClient.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DownloadFile</a:t>
            </a:r>
            <a:r>
              <a:rPr lang="en-US" sz="2200" dirty="0"/>
              <a:t>("http://www.introprogramming.info/wp-content/uploads/2015/10/Intro-CSharp-Book-v2015.pdf", "book.pdf");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Process.Start</a:t>
            </a:r>
            <a:r>
              <a:rPr lang="en-US" sz="2200" dirty="0"/>
              <a:t>("book.pdf");</a:t>
            </a:r>
          </a:p>
        </p:txBody>
      </p:sp>
    </p:spTree>
    <p:extLst>
      <p:ext uri="{BB962C8B-B14F-4D97-AF65-F5344CB8AC3E}">
        <p14:creationId xmlns:p14="http://schemas.microsoft.com/office/powerpoint/2010/main" xmlns="" val="105958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words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Randomize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their order </a:t>
            </a:r>
            <a:r>
              <a:rPr lang="en-US" dirty="0"/>
              <a:t>and print each word at a separate line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Randomize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08812" y="2552700"/>
            <a:ext cx="333144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 7H 9C 9D JS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08812" y="3335566"/>
            <a:ext cx="3331439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7H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9C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  <p:sp>
        <p:nvSpPr>
          <p:cNvPr id="7" name="Curved Left Arrow 6"/>
          <p:cNvSpPr/>
          <p:nvPr/>
        </p:nvSpPr>
        <p:spPr>
          <a:xfrm>
            <a:off x="104378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1891350" y="5042442"/>
            <a:ext cx="4736462" cy="1034508"/>
          </a:xfrm>
          <a:prstGeom prst="wedgeRoundRectCallout">
            <a:avLst>
              <a:gd name="adj1" fmla="val 65819"/>
              <a:gd name="adj2" fmla="val -568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Note</a:t>
            </a:r>
            <a:r>
              <a:rPr lang="en-US" sz="2800" dirty="0">
                <a:solidFill>
                  <a:srgbClr val="FFFFFF"/>
                </a:solidFill>
              </a:rPr>
              <a:t>: the output is sample. It should always be different!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141412" y="2552700"/>
            <a:ext cx="92646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 b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141412" y="3335566"/>
            <a:ext cx="926462" cy="10141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Curved Left Arrow 17"/>
          <p:cNvSpPr/>
          <p:nvPr/>
        </p:nvSpPr>
        <p:spPr>
          <a:xfrm>
            <a:off x="2165435" y="2787110"/>
            <a:ext cx="457200" cy="12133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63962" y="2552700"/>
            <a:ext cx="2580489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 Java C#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263963" y="3335566"/>
            <a:ext cx="2580488" cy="1488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C#</a:t>
            </a:r>
          </a:p>
        </p:txBody>
      </p:sp>
      <p:sp>
        <p:nvSpPr>
          <p:cNvPr id="21" name="Curved Left Arrow 20"/>
          <p:cNvSpPr/>
          <p:nvPr/>
        </p:nvSpPr>
        <p:spPr>
          <a:xfrm>
            <a:off x="59420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29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Randomize Words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492298"/>
            <a:ext cx="10667998" cy="42696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100" dirty="0"/>
              <a:t>string[] words = Console.ReadLine().Split(' ');</a:t>
            </a:r>
          </a:p>
          <a:p>
            <a:pPr>
              <a:spcBef>
                <a:spcPts val="1200"/>
              </a:spcBef>
            </a:pPr>
            <a:r>
              <a:rPr lang="en-US" sz="3100" dirty="0"/>
              <a:t>Random rnd =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sz="3100" dirty="0"/>
              <a:t>();</a:t>
            </a:r>
          </a:p>
          <a:p>
            <a:r>
              <a:rPr lang="en-US" sz="3100" dirty="0"/>
              <a:t>for (int pos1 = 0; pos1 &lt; words.Length; pos1++)</a:t>
            </a:r>
          </a:p>
          <a:p>
            <a:r>
              <a:rPr lang="en-US" sz="3100" dirty="0"/>
              <a:t>{</a:t>
            </a:r>
          </a:p>
          <a:p>
            <a:r>
              <a:rPr lang="en-US" sz="3100" dirty="0"/>
              <a:t>   </a:t>
            </a:r>
            <a:r>
              <a:rPr lang="en-US" sz="3100" dirty="0" err="1"/>
              <a:t>int</a:t>
            </a:r>
            <a:r>
              <a:rPr lang="en-US" sz="3100" dirty="0"/>
              <a:t> pos2 =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3100" dirty="0"/>
              <a:t>(words.Length);</a:t>
            </a:r>
          </a:p>
          <a:p>
            <a:r>
              <a:rPr lang="en-US" sz="3100" dirty="0"/>
              <a:t>   //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TODO: </a:t>
            </a:r>
            <a:r>
              <a:rPr lang="en-US" sz="3100" i="1" dirty="0">
                <a:solidFill>
                  <a:schemeClr val="tx2">
                    <a:lumMod val="75000"/>
                  </a:schemeClr>
                </a:solidFill>
              </a:rPr>
              <a:t>swap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words[pos1] </a:t>
            </a:r>
            <a:r>
              <a:rPr lang="en-US" sz="3100" i="1" dirty="0">
                <a:solidFill>
                  <a:schemeClr val="tx2">
                    <a:lumMod val="75000"/>
                  </a:schemeClr>
                </a:solidFill>
              </a:rPr>
              <a:t>with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words[pos2]</a:t>
            </a:r>
          </a:p>
          <a:p>
            <a:r>
              <a:rPr lang="en-US" sz="31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3100" dirty="0"/>
              <a:t>Console.WriteLine(string.Join("\r\n", words));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82511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!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factorial) for very big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(e.g. 1000)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Big Factorial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5358" y="3190624"/>
            <a:ext cx="804535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47249" y="2955226"/>
            <a:ext cx="928116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30414093201713378043612608166064768844377641568960512000000000000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595548" y="3321346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535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47249" y="2023494"/>
            <a:ext cx="975363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595549" y="212608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872302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35339" y="2023494"/>
            <a:ext cx="1749673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3628800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802493" y="2148138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85756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320605" y="2023494"/>
            <a:ext cx="2107807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479001600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8787759" y="2141853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0236" y="489176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88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147249" y="4396253"/>
            <a:ext cx="9281163" cy="15473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185482642257398439114796845645546284380220968949399346684421580986889562184028199319100141244804501828416633516851200000000000000000000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580426" y="499435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Box 19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4701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Big Factorial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39434" y="4304908"/>
            <a:ext cx="1008417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err="1"/>
              <a:t>int</a:t>
            </a:r>
            <a:r>
              <a:rPr lang="en-US" sz="2600" dirty="0"/>
              <a:t> n = int.Parse(Console.ReadLine());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BigInteger</a:t>
            </a:r>
            <a:r>
              <a:rPr lang="en-US" sz="2600" dirty="0"/>
              <a:t> f = 1;</a:t>
            </a:r>
          </a:p>
          <a:p>
            <a:r>
              <a:rPr lang="en-US" sz="2600" dirty="0"/>
              <a:t>for (int i = 2; i &lt;= n; i++) f *= i;</a:t>
            </a:r>
          </a:p>
          <a:p>
            <a:r>
              <a:rPr lang="en-US" sz="2600" dirty="0"/>
              <a:t>Console.WriteLine(f);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9434" y="1143001"/>
            <a:ext cx="3058794" cy="28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73164" y="1143000"/>
            <a:ext cx="6350448" cy="287744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39764" y="2429321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8319526" y="4655348"/>
            <a:ext cx="3337486" cy="1478752"/>
          </a:xfrm>
          <a:prstGeom prst="wedgeRoundRectCallout">
            <a:avLst>
              <a:gd name="adj1" fmla="val -73432"/>
              <a:gd name="adj2" fmla="val -262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Use the .NET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System.Numerics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.BigInteger</a:t>
            </a:r>
          </a:p>
        </p:txBody>
      </p:sp>
    </p:spTree>
    <p:extLst>
      <p:ext uri="{BB962C8B-B14F-4D97-AF65-F5344CB8AC3E}">
        <p14:creationId xmlns:p14="http://schemas.microsoft.com/office/powerpoint/2010/main" xmlns="" val="199015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497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.NET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5011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75386" y="941696"/>
            <a:ext cx="3524026" cy="3637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6212" y="866019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2812" y="1252626"/>
            <a:ext cx="2482318" cy="3015708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xmlns="" val="367903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5540" y="4781550"/>
            <a:ext cx="8938472" cy="820600"/>
          </a:xfrm>
        </p:spPr>
        <p:txBody>
          <a:bodyPr/>
          <a:lstStyle/>
          <a:p>
            <a:pPr lvl="0"/>
            <a:r>
              <a:rPr lang="en-US" dirty="0"/>
              <a:t>Defining Simple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5540" y="5727672"/>
            <a:ext cx="8938472" cy="688256"/>
          </a:xfrm>
        </p:spPr>
        <p:txBody>
          <a:bodyPr/>
          <a:lstStyle/>
          <a:p>
            <a:r>
              <a:rPr lang="en-US" dirty="0"/>
              <a:t>Bundle Fields Together</a:t>
            </a:r>
          </a:p>
        </p:txBody>
      </p:sp>
      <p:pic>
        <p:nvPicPr>
          <p:cNvPr id="4" name="Picture 2" descr="http://cdn1.iconfinder.com/data/icons/BRILLIANT/database/png/400/objec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318740" y="1430283"/>
            <a:ext cx="3909272" cy="286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411233"/>
            <a:ext cx="2590800" cy="316076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5212" y="1439808"/>
            <a:ext cx="3048000" cy="285750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2063357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classes hold a few fields of data,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Simple Classes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2064156"/>
            <a:ext cx="10693778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 Point</a:t>
            </a:r>
          </a:p>
          <a:p>
            <a:r>
              <a:rPr lang="en-US" sz="3000" dirty="0"/>
              <a:t>{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}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3000" dirty="0"/>
              <a:t>…</a:t>
            </a:r>
          </a:p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3000" dirty="0"/>
              <a:t> p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Point()</a:t>
            </a:r>
            <a:r>
              <a:rPr lang="en-US" sz="3000" dirty="0"/>
              <a:t> { X = 5, Y = 7 };</a:t>
            </a:r>
          </a:p>
          <a:p>
            <a:r>
              <a:rPr lang="en-US" sz="3000" dirty="0"/>
              <a:t>Console.WriteLine("Point({0}, {1})",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);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592842" y="1785765"/>
            <a:ext cx="1911020" cy="542811"/>
          </a:xfrm>
          <a:prstGeom prst="wedgeRoundRectCallout">
            <a:avLst>
              <a:gd name="adj1" fmla="val -66779"/>
              <a:gd name="adj2" fmla="val 49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732337" y="4132949"/>
            <a:ext cx="3671802" cy="1082180"/>
          </a:xfrm>
          <a:prstGeom prst="wedgeRoundRectCallout">
            <a:avLst>
              <a:gd name="adj1" fmla="val -65734"/>
              <a:gd name="adj2" fmla="val 635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Creating </a:t>
            </a:r>
            <a:r>
              <a:rPr lang="bg-BG" sz="2800" dirty="0">
                <a:solidFill>
                  <a:srgbClr val="FFFFFF"/>
                </a:solidFill>
              </a:rPr>
              <a:t>а </a:t>
            </a:r>
            <a:r>
              <a:rPr lang="en-US" sz="2800" dirty="0">
                <a:solidFill>
                  <a:srgbClr val="FFFFFF"/>
                </a:solidFill>
              </a:rPr>
              <a:t>new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bg-BG" sz="2800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of class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Point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2862" y="2290476"/>
            <a:ext cx="2301545" cy="2157699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913437" y="1889620"/>
            <a:ext cx="2847975" cy="1082180"/>
          </a:xfrm>
          <a:prstGeom prst="wedgeRoundRectCallout">
            <a:avLst>
              <a:gd name="adj1" fmla="val -65257"/>
              <a:gd name="adj2" fmla="val 556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>
                <a:solidFill>
                  <a:srgbClr val="FFFFFF"/>
                </a:solidFill>
              </a:rPr>
              <a:t>(hold </a:t>
            </a:r>
            <a:r>
              <a:rPr lang="en-US" sz="2800" dirty="0">
                <a:solidFill>
                  <a:srgbClr val="FFFFFF"/>
                </a:solidFill>
              </a:rPr>
              <a:t>class data)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54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dirty="0"/>
              <a:t>Using Objects and Classes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Using API Classes</a:t>
            </a:r>
          </a:p>
          <a:p>
            <a:pPr lvl="1"/>
            <a:r>
              <a:rPr lang="en-US" dirty="0"/>
              <a:t>Random Numbers</a:t>
            </a:r>
          </a:p>
          <a:p>
            <a:pPr lvl="1"/>
            <a:r>
              <a:rPr lang="en-US" dirty="0"/>
              <a:t>Date / Time Calculations</a:t>
            </a:r>
          </a:p>
          <a:p>
            <a:pPr lvl="1"/>
            <a:r>
              <a:rPr lang="en-US" dirty="0"/>
              <a:t>Download Files from Internet</a:t>
            </a:r>
          </a:p>
          <a:p>
            <a:pPr lvl="1"/>
            <a:r>
              <a:rPr lang="en-US" dirty="0"/>
              <a:t>Calculations with Big Integers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Defining Simple Classes</a:t>
            </a:r>
          </a:p>
          <a:p>
            <a:pPr lvl="1"/>
            <a:r>
              <a:rPr lang="en-US" dirty="0"/>
              <a:t>Bundle Fields Together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7328" y="1701115"/>
            <a:ext cx="3193484" cy="4117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59718" y="887599"/>
            <a:ext cx="2098566" cy="1627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67467" y="4772402"/>
            <a:ext cx="1883067" cy="1752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46464" y="2796401"/>
            <a:ext cx="1424348" cy="1730402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xmlns="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method to calculate the distance between two 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Write a program to 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points </a:t>
            </a:r>
            <a:r>
              <a:rPr lang="en-US" dirty="0"/>
              <a:t>(given as two integers)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Euclidean distance </a:t>
            </a:r>
            <a:r>
              <a:rPr lang="en-US" dirty="0"/>
              <a:t>between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0834" y="2476500"/>
            <a:ext cx="10541378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double CalcDistance(Point p1, Point p2)</a:t>
            </a:r>
          </a:p>
          <a:p>
            <a:r>
              <a:rPr lang="en-US" sz="3000" dirty="0"/>
              <a:t>{ …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0834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55571" y="4953000"/>
            <a:ext cx="1308304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903412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11575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5 4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56311" y="4953000"/>
            <a:ext cx="1219201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504153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23211" y="4953000"/>
            <a:ext cx="113861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8 -2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-1 5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66386" y="4953000"/>
            <a:ext cx="158582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11.402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9214227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Box 14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73734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have two points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112" y="2057401"/>
            <a:ext cx="5029200" cy="4270898"/>
          </a:xfrm>
          <a:prstGeom prst="roundRect">
            <a:avLst>
              <a:gd name="adj" fmla="val 1279"/>
            </a:avLst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47" name="Content Placeholder 2"/>
              <p:cNvSpPr txBox="1">
                <a:spLocks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</p:spPr>
            <p:txBody>
              <a:bodyPr vert="horz" lIns="108000" tIns="36000" rIns="108000" bIns="36000" rtlCol="0">
                <a:normAutofit/>
              </a:bodyPr>
              <a:lstStyle>
                <a:lvl1pPr marL="304747" indent="-304747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Char char="§"/>
                  <a:defRPr sz="3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40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18987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2373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48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2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Draw a right-angled triangle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Distance == side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(hypotenuse)</a:t>
                </a:r>
              </a:p>
              <a:p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+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b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</a:br>
                <a:r>
                  <a:rPr lang="en-US" sz="3200" dirty="0"/>
                  <a:t>(Pythagorean theorem)</a:t>
                </a:r>
              </a:p>
              <a:p>
                <a:r>
                  <a:rPr lang="en-US" sz="3200" dirty="0"/>
                  <a:t>Distance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  <a:blipFill>
                <a:blip r:embed="rId3" cstate="print"/>
                <a:stretch>
                  <a:fillRect l="-2014" t="-1867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793025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8512" y="1151121"/>
            <a:ext cx="10541378" cy="44927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500" dirty="0"/>
              <a:t>static void Main()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Reads both points separately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Point p1 = ReadPoint();</a:t>
            </a:r>
            <a:endParaRPr lang="en-US" sz="25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500" dirty="0"/>
              <a:t>   Point p2 = ReadPoint();</a:t>
            </a:r>
          </a:p>
          <a:p>
            <a:pPr>
              <a:lnSpc>
                <a:spcPct val="95000"/>
              </a:lnSpc>
            </a:pPr>
            <a:endParaRPr lang="en-US" sz="2500" dirty="0"/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Calculate the distance between them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double distance = CalcDistance(p1, p2);</a:t>
            </a:r>
          </a:p>
          <a:p>
            <a:pPr>
              <a:lnSpc>
                <a:spcPct val="95000"/>
              </a:lnSpc>
            </a:pPr>
            <a:endParaRPr lang="en-US" sz="2500" dirty="0"/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Print the distance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Console.WriteLine("Distance: {0:f3}", distance);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512" y="622488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30402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8512" y="984861"/>
            <a:ext cx="10541378" cy="5685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500" dirty="0"/>
              <a:t>static Point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500" dirty="0"/>
              <a:t>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int[] pointInfo = Console.ReadLine().Split() 						.Select(int.Parse).ToArray();</a:t>
            </a:r>
            <a:endParaRPr lang="en-US" sz="25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500" dirty="0"/>
              <a:t>   Point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2500" dirty="0"/>
              <a:t> = new Point();</a:t>
            </a:r>
          </a:p>
          <a:p>
            <a:pPr>
              <a:lnSpc>
                <a:spcPct val="95000"/>
              </a:lnSpc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  point.X</a:t>
            </a:r>
            <a:r>
              <a:rPr lang="en-US" sz="2500" dirty="0"/>
              <a:t> = pointInfo[0];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point.Y</a:t>
            </a:r>
            <a:r>
              <a:rPr lang="en-US" sz="2500" dirty="0"/>
              <a:t> = pointInfo[1];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500" dirty="0"/>
              <a:t>static double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CalcDistance</a:t>
            </a:r>
            <a:r>
              <a:rPr lang="en-US" sz="2500" dirty="0"/>
              <a:t>(Point p1, Point p2)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int deltaX = p2.X - p1.X;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int deltaY = p2.Y - p1.Y;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Math.Sqrt(deltaX * deltaX + deltaY * deltaY)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873299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to read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points and print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closest two </a:t>
            </a:r>
            <a:r>
              <a:rPr lang="en-US" sz="3200" dirty="0"/>
              <a:t>of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Closest Two Points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262" y="1866900"/>
            <a:ext cx="14478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-1 3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32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(3, 4)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(2, 5)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12747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836862" y="2261901"/>
            <a:ext cx="16764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12 -30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836862" y="4595037"/>
            <a:ext cx="16764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0.000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35226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199062" y="2261901"/>
            <a:ext cx="1447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1 1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2 2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3 3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1990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(1, 1)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(2, 2)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57705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332662" y="2261900"/>
            <a:ext cx="1828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-4 18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8 -7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332662" y="4595036"/>
            <a:ext cx="1828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5.657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(8, -7)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(12, -3)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8094662" y="4201952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847262" y="1866900"/>
            <a:ext cx="16383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-2 3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2 -6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847262" y="4595037"/>
            <a:ext cx="16383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9.849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(-2, 3)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-6)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10514012" y="42172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2133502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206738"/>
            <a:ext cx="10693778" cy="43295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4000"/>
              </a:lnSpc>
            </a:pPr>
            <a:r>
              <a:rPr lang="en-US" dirty="0"/>
              <a:t>static void Main()</a:t>
            </a:r>
          </a:p>
          <a:p>
            <a:pPr>
              <a:lnSpc>
                <a:spcPct val="114000"/>
              </a:lnSpc>
            </a:pPr>
            <a:r>
              <a:rPr lang="en-US" dirty="0"/>
              <a:t>{</a:t>
            </a:r>
          </a:p>
          <a:p>
            <a:pPr>
              <a:lnSpc>
                <a:spcPct val="114000"/>
              </a:lnSpc>
            </a:pPr>
            <a:r>
              <a:rPr lang="en-US" dirty="0"/>
              <a:t>   Point[] points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ReadPoints</a:t>
            </a:r>
            <a:r>
              <a:rPr lang="en-US" dirty="0"/>
              <a:t>();</a:t>
            </a:r>
          </a:p>
          <a:p>
            <a:pPr>
              <a:lnSpc>
                <a:spcPct val="114000"/>
              </a:lnSpc>
            </a:pPr>
            <a:r>
              <a:rPr lang="en-US" dirty="0"/>
              <a:t>   Point[] closestPoints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FindClosestTwoPoints</a:t>
            </a:r>
            <a:r>
              <a:rPr lang="en-US" dirty="0"/>
              <a:t>(points);</a:t>
            </a: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PrintDistance</a:t>
            </a:r>
            <a:r>
              <a:rPr lang="en-US" dirty="0"/>
              <a:t>(closestPoints);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PrintPoint</a:t>
            </a:r>
            <a:r>
              <a:rPr lang="en-US" dirty="0"/>
              <a:t>(closestPoints[0]);</a:t>
            </a:r>
          </a:p>
          <a:p>
            <a:pPr>
              <a:lnSpc>
                <a:spcPct val="114000"/>
              </a:lnSpc>
            </a:pPr>
            <a:r>
              <a:rPr lang="en-US" dirty="0"/>
              <a:t> 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dirty="0"/>
              <a:t>(closestPoints[1]);</a:t>
            </a:r>
          </a:p>
          <a:p>
            <a:pPr>
              <a:lnSpc>
                <a:spcPct val="114000"/>
              </a:lnSpc>
            </a:pPr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3157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942325"/>
            <a:ext cx="10693778" cy="52298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static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Point[] ReadPoints</a:t>
            </a:r>
            <a:r>
              <a:rPr lang="en-US" sz="2800" dirty="0"/>
              <a:t>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r>
              <a:rPr lang="en-US" sz="2800" dirty="0"/>
              <a:t> 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800" dirty="0"/>
              <a:t> = int.Parse(Console.ReadLine());</a:t>
            </a:r>
          </a:p>
          <a:p>
            <a:endParaRPr lang="en-US" sz="2800" dirty="0"/>
          </a:p>
          <a:p>
            <a:r>
              <a:rPr lang="en-US" sz="2800" dirty="0"/>
              <a:t>   Point[] points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Point[n]</a:t>
            </a:r>
            <a:r>
              <a:rPr lang="en-US" sz="2800" dirty="0"/>
              <a:t>;</a:t>
            </a:r>
          </a:p>
          <a:p>
            <a:r>
              <a:rPr lang="en-US" sz="2800" dirty="0"/>
              <a:t>   for (int i = 0; i &lt; n; i++)</a:t>
            </a:r>
          </a:p>
          <a:p>
            <a:r>
              <a:rPr lang="en-US" sz="2800" dirty="0"/>
              <a:t>   {</a:t>
            </a:r>
          </a:p>
          <a:p>
            <a:r>
              <a:rPr lang="en-US" sz="2800" dirty="0"/>
              <a:t>      points[i]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800" dirty="0"/>
              <a:t>();</a:t>
            </a:r>
          </a:p>
          <a:p>
            <a:r>
              <a:rPr lang="en-US" sz="2800" dirty="0"/>
              <a:t>   }</a:t>
            </a:r>
          </a:p>
          <a:p>
            <a:endParaRPr lang="en-US" sz="2800" dirty="0"/>
          </a:p>
          <a:p>
            <a:r>
              <a:rPr lang="en-US" sz="2800" dirty="0"/>
              <a:t>   return points;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26111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(3)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34634" y="1184403"/>
            <a:ext cx="10693778" cy="42953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1200"/>
              </a:spcBef>
            </a:pPr>
            <a:r>
              <a:rPr lang="en-US" dirty="0"/>
              <a:t>static void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dirty="0"/>
              <a:t>(Point point)</a:t>
            </a:r>
          </a:p>
          <a:p>
            <a:pPr>
              <a:lnSpc>
                <a:spcPct val="90000"/>
              </a:lnSpc>
            </a:pPr>
            <a:r>
              <a:rPr lang="en-US" dirty="0"/>
              <a:t>{</a:t>
            </a:r>
          </a:p>
          <a:p>
            <a:pPr>
              <a:lnSpc>
                <a:spcPct val="90000"/>
              </a:lnSpc>
            </a:pPr>
            <a:r>
              <a:rPr lang="en-US" dirty="0"/>
              <a:t>   Console.WriteLine("({0}, {1})", point.X, point.Y);</a:t>
            </a:r>
          </a:p>
          <a:p>
            <a:pPr>
              <a:lnSpc>
                <a:spcPct val="90000"/>
              </a:lnSpc>
            </a:pPr>
            <a:r>
              <a:rPr lang="en-US" dirty="0"/>
              <a:t>}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static void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PrintDistance</a:t>
            </a:r>
            <a:r>
              <a:rPr lang="en-US" dirty="0"/>
              <a:t>(Point[] points)</a:t>
            </a:r>
          </a:p>
          <a:p>
            <a:pPr>
              <a:lnSpc>
                <a:spcPct val="90000"/>
              </a:lnSpc>
            </a:pPr>
            <a:r>
              <a:rPr lang="en-US" dirty="0"/>
              <a:t>{</a:t>
            </a:r>
          </a:p>
          <a:p>
            <a:pPr>
              <a:lnSpc>
                <a:spcPct val="114000"/>
              </a:lnSpc>
            </a:pPr>
            <a:r>
              <a:rPr lang="en-US" dirty="0"/>
              <a:t>   double distance = CalcDistance(points[0], 						   points[1]);</a:t>
            </a:r>
          </a:p>
          <a:p>
            <a:pPr>
              <a:lnSpc>
                <a:spcPct val="114000"/>
              </a:lnSpc>
            </a:pPr>
            <a:r>
              <a:rPr lang="en-US" dirty="0"/>
              <a:t>   Console.WriteLine("{0:f3}", distance):</a:t>
            </a:r>
          </a:p>
          <a:p>
            <a:pPr>
              <a:lnSpc>
                <a:spcPct val="90000"/>
              </a:lnSpc>
            </a:pPr>
            <a:r>
              <a:rPr lang="en-US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2629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(4)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043552"/>
            <a:ext cx="10693778" cy="55304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300" dirty="0"/>
              <a:t>static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 FindClosestTwoPoints</a:t>
            </a:r>
            <a:r>
              <a:rPr lang="en-US" sz="2300" dirty="0"/>
              <a:t>(Point[] points)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double minDistance = double.MaxValue;</a:t>
            </a:r>
          </a:p>
          <a:p>
            <a:r>
              <a:rPr lang="en-US" sz="2300" dirty="0"/>
              <a:t>  Point[] closestTwoPoints = null;</a:t>
            </a:r>
          </a:p>
          <a:p>
            <a:r>
              <a:rPr lang="en-US" sz="2300" dirty="0"/>
              <a:t>  for (int p1 = 0; p1 &lt; points.Length; p1++)</a:t>
            </a:r>
          </a:p>
          <a:p>
            <a:r>
              <a:rPr lang="en-US" sz="2300" dirty="0"/>
              <a:t>    for (int p2 = p1 + 1; p2 &lt; points.Length; p2++)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double distance = CalcDistance(points[p1], points[p2]);</a:t>
            </a:r>
          </a:p>
          <a:p>
            <a:r>
              <a:rPr lang="en-US" sz="2300" dirty="0"/>
              <a:t>      if (distance &lt; minDistance)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  minDistance = distance;</a:t>
            </a:r>
          </a:p>
          <a:p>
            <a:r>
              <a:rPr lang="en-US" sz="2300" dirty="0"/>
              <a:t>        closestTwoPoints = new Point[] {</a:t>
            </a:r>
          </a:p>
          <a:p>
            <a:r>
              <a:rPr lang="en-US" sz="2300" dirty="0"/>
              <a:t>          points[p1], points[p2] };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}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}</a:t>
            </a:r>
          </a:p>
          <a:p>
            <a:r>
              <a:rPr lang="en-US" sz="2300" dirty="0"/>
              <a:t>  return closestTwoPoints;                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432486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12861" y="4679499"/>
            <a:ext cx="6269039" cy="167367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/>
          <p:nvPr/>
        </p:nvSpPr>
        <p:spPr>
          <a:xfrm>
            <a:off x="1312861" y="2821483"/>
            <a:ext cx="6269039" cy="17656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Classes can define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(state)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 (actions)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87034" y="1905000"/>
            <a:ext cx="10388978" cy="45516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class Rectangle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public int Top { get; set; }</a:t>
            </a:r>
          </a:p>
          <a:p>
            <a:r>
              <a:rPr lang="en-US" sz="2800" dirty="0"/>
              <a:t>  public int Left { get; set; }</a:t>
            </a:r>
          </a:p>
          <a:p>
            <a:r>
              <a:rPr lang="en-US" sz="2800" dirty="0"/>
              <a:t>  public int Width { get; set; }</a:t>
            </a:r>
          </a:p>
          <a:p>
            <a:r>
              <a:rPr lang="en-US" sz="2800" dirty="0"/>
              <a:t>  public int Height { get; set; 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CalcArea()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{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  return Width * Height;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011447" y="2270868"/>
            <a:ext cx="2895600" cy="1082180"/>
          </a:xfrm>
          <a:prstGeom prst="wedgeRoundRectCallout">
            <a:avLst>
              <a:gd name="adj1" fmla="val -69155"/>
              <a:gd name="adj2" fmla="val 556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2800" dirty="0">
                <a:solidFill>
                  <a:srgbClr val="FFFFFF"/>
                </a:solidFill>
              </a:rPr>
              <a:t> (properties)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007727" y="3987416"/>
            <a:ext cx="2209800" cy="1538446"/>
          </a:xfrm>
          <a:prstGeom prst="wedgeRoundRectCallout">
            <a:avLst>
              <a:gd name="adj1" fmla="val -88119"/>
              <a:gd name="adj2" fmla="val 407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sz="2800" dirty="0">
                <a:solidFill>
                  <a:srgbClr val="FFFFFF"/>
                </a:solidFill>
              </a:rPr>
              <a:t> (methods)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76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36067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Bottom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Top + Height;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1706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Right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Left + Width;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3782347" y="163991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9180512" y="165896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760412" y="4267200"/>
            <a:ext cx="10668000" cy="2222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bool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IsInside(Rectangle r)</a:t>
            </a:r>
          </a:p>
          <a:p>
            <a:r>
              <a:rPr lang="en-US" sz="2700" dirty="0"/>
              <a:t>{</a:t>
            </a:r>
          </a:p>
          <a:p>
            <a:r>
              <a:rPr lang="en-US" sz="2700" dirty="0"/>
              <a:t>   return (r.Left &lt;= Left) &amp;&amp; (r.Right &gt;= Right) &amp;&amp;</a:t>
            </a:r>
          </a:p>
          <a:p>
            <a:r>
              <a:rPr lang="en-US" sz="2700" dirty="0"/>
              <a:t>      (r.Top &lt;= Top) &amp;&amp; (r.Bottom &gt;= Bottom);</a:t>
            </a:r>
          </a:p>
          <a:p>
            <a:r>
              <a:rPr lang="en-US" sz="27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7223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Write program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read two rectangles </a:t>
            </a:r>
            <a:r>
              <a:rPr lang="en-US" sz="3200" dirty="0"/>
              <a:t>{left, top, width, height} and print whether the first is inside the second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Rectangle Position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305050"/>
            <a:ext cx="205740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4 -3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3802077"/>
            <a:ext cx="1809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512887" y="33824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7263" y="2305050"/>
            <a:ext cx="26332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65862" y="2305050"/>
            <a:ext cx="219075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4 -5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265862" y="3802077"/>
            <a:ext cx="2190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7208837" y="3383848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68663" y="2305051"/>
            <a:ext cx="26406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760412" y="4648200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Rectangle r1 = ReadRectangle(), r2 = ReadRectangle();</a:t>
            </a:r>
          </a:p>
          <a:p>
            <a:r>
              <a:rPr lang="en-US" sz="2700" dirty="0"/>
              <a:t>Console.WriteLine(r1.IsInside(r2) ? "Inside" : </a:t>
            </a:r>
          </a:p>
          <a:p>
            <a:r>
              <a:rPr lang="en-US" sz="2700" dirty="0"/>
              <a:t>  "Not inside");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https://judge.softuni.bg/Contests/Practice/Index/175#5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09710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749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Sale</a:t>
            </a:r>
            <a:r>
              <a:rPr lang="en-US" dirty="0"/>
              <a:t> holding the following data: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price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quantity</a:t>
            </a:r>
          </a:p>
          <a:p>
            <a:pPr>
              <a:lnSpc>
                <a:spcPct val="100000"/>
              </a:lnSpc>
            </a:pPr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sales </a:t>
            </a:r>
            <a:r>
              <a:rPr lang="en-US" dirty="0"/>
              <a:t>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sales by town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Sales Report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6000" y="3124200"/>
            <a:ext cx="4821212" cy="28661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beer 1.20 160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chocolate 2.35 86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coffee 0.40 853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apple 0.86 75.44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beer 1.10 88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https://judge.softuni.bg/Contests/Practice/Index/175#6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05616" y="3809999"/>
            <a:ext cx="3651196" cy="14945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-&gt; 96.80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533.20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-&gt; 266.98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792814" y="436675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6408737" y="3053087"/>
            <a:ext cx="5055265" cy="536394"/>
          </a:xfrm>
          <a:prstGeom prst="wedgeRoundRectCallout">
            <a:avLst>
              <a:gd name="adj1" fmla="val -39496"/>
              <a:gd name="adj2" fmla="val 1160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Order the results by town 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32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100136"/>
            <a:ext cx="10668000" cy="5300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500" dirty="0"/>
              <a:t>class Sale</a:t>
            </a:r>
          </a:p>
          <a:p>
            <a:r>
              <a:rPr lang="en-US" sz="2500" dirty="0"/>
              <a:t>{</a:t>
            </a:r>
          </a:p>
          <a:p>
            <a:r>
              <a:rPr lang="en-US" sz="2500" dirty="0"/>
              <a:t>  public string Town { get; set; }</a:t>
            </a:r>
          </a:p>
          <a:p>
            <a:r>
              <a:rPr lang="en-US" sz="2500" dirty="0"/>
              <a:t>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TODO: add the other fields …</a:t>
            </a:r>
          </a:p>
          <a:p>
            <a:r>
              <a:rPr lang="en-US" sz="2500" dirty="0"/>
              <a:t>  public decimal Quantity { get; set; }</a:t>
            </a:r>
          </a:p>
          <a:p>
            <a:r>
              <a:rPr lang="en-US" sz="25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2500" dirty="0"/>
              <a:t>static Sale ReadSale()</a:t>
            </a:r>
          </a:p>
          <a:p>
            <a:r>
              <a:rPr lang="en-US" sz="2500" dirty="0"/>
              <a:t>{</a:t>
            </a:r>
          </a:p>
          <a:p>
            <a:r>
              <a:rPr lang="en-US" sz="2500" dirty="0"/>
              <a:t>  string[] items = Console.ReadLine().Split</a:t>
            </a:r>
            <a:r>
              <a:rPr lang="en-US" sz="2500"/>
              <a:t>(' ');</a:t>
            </a:r>
            <a:endParaRPr lang="en-US" sz="2500" dirty="0"/>
          </a:p>
          <a:p>
            <a:r>
              <a:rPr lang="en-US" sz="2500" dirty="0"/>
              <a:t>  return new Sale() {</a:t>
            </a:r>
          </a:p>
          <a:p>
            <a:r>
              <a:rPr lang="en-US" sz="2500" dirty="0"/>
              <a:t>    Town = items[0],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2500" dirty="0"/>
              <a:t>, Quantity = decimal.Parse(items[3])</a:t>
            </a:r>
          </a:p>
          <a:p>
            <a:r>
              <a:rPr lang="en-US" sz="2500" dirty="0"/>
              <a:t>  };</a:t>
            </a:r>
          </a:p>
          <a:p>
            <a:r>
              <a:rPr lang="en-US" sz="2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322795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2" y="1100136"/>
            <a:ext cx="10944000" cy="54083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dirty="0"/>
              <a:t>static Sale[] ReadSales()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</a:t>
            </a:r>
            <a:r>
              <a:rPr lang="en-US" dirty="0" err="1"/>
              <a:t>int</a:t>
            </a:r>
            <a:r>
              <a:rPr lang="en-US" dirty="0"/>
              <a:t> n = int.Parse(Console.ReadLine());</a:t>
            </a:r>
          </a:p>
          <a:p>
            <a:pPr>
              <a:lnSpc>
                <a:spcPct val="95000"/>
              </a:lnSpc>
            </a:pPr>
            <a:r>
              <a:rPr lang="en-US" dirty="0"/>
              <a:t>  Sale[] sales = new Sale[n];</a:t>
            </a:r>
          </a:p>
          <a:p>
            <a:pPr>
              <a:lnSpc>
                <a:spcPct val="95000"/>
              </a:lnSpc>
            </a:pPr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// TODO: read the sales …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</a:p>
          <a:p>
            <a:pPr>
              <a:lnSpc>
                <a:spcPct val="95000"/>
              </a:lnSpc>
            </a:pPr>
            <a:r>
              <a:rPr lang="en-US" dirty="0"/>
              <a:t>…</a:t>
            </a:r>
          </a:p>
          <a:p>
            <a:pPr>
              <a:lnSpc>
                <a:spcPct val="95000"/>
              </a:lnSpc>
            </a:pPr>
            <a:r>
              <a:rPr lang="en-US" dirty="0"/>
              <a:t>Sale[] sales = ReadSales();</a:t>
            </a:r>
          </a:p>
          <a:p>
            <a:pPr>
              <a:lnSpc>
                <a:spcPct val="95000"/>
              </a:lnSpc>
            </a:pPr>
            <a:r>
              <a:rPr lang="en-US" dirty="0"/>
              <a:t>var towns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s.Town).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Distinct</a:t>
            </a:r>
            <a:r>
              <a:rPr lang="en-US" dirty="0"/>
              <a:t>().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OrderBy</a:t>
            </a:r>
            <a:r>
              <a:rPr lang="en-US" dirty="0"/>
              <a:t>(t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t);</a:t>
            </a:r>
          </a:p>
          <a:p>
            <a:pPr>
              <a:lnSpc>
                <a:spcPct val="95000"/>
              </a:lnSpc>
            </a:pPr>
            <a:r>
              <a:rPr lang="en-US" dirty="0" err="1"/>
              <a:t>foreach</a:t>
            </a:r>
            <a:r>
              <a:rPr lang="en-US" dirty="0"/>
              <a:t> (string town in towns)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double salesByTown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Where</a:t>
            </a:r>
            <a:r>
              <a:rPr lang="en-US" dirty="0"/>
              <a:t>(s =&gt; s.Town == town)</a:t>
            </a:r>
          </a:p>
          <a:p>
            <a:pPr>
              <a:lnSpc>
                <a:spcPct val="95000"/>
              </a:lnSpc>
            </a:pPr>
            <a:r>
              <a:rPr lang="en-US" dirty="0"/>
              <a:t>    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 =&gt; s.Price * s.Quantity).Sum();</a:t>
            </a:r>
          </a:p>
          <a:p>
            <a:pPr>
              <a:lnSpc>
                <a:spcPct val="95000"/>
              </a:lnSpc>
            </a:pPr>
            <a:r>
              <a:rPr lang="en-US" dirty="0"/>
              <a:t>  Console.WriteLine("{0} -&gt; {1:f2}", town, salesByTown);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  <a:endParaRPr lang="en-US" sz="25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199187" y="2362200"/>
            <a:ext cx="4953000" cy="1447800"/>
          </a:xfrm>
          <a:prstGeom prst="wedgeRoundRectCallout">
            <a:avLst>
              <a:gd name="adj1" fmla="val -62806"/>
              <a:gd name="adj2" fmla="val 582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Can you make this faster using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SortedDictionary&lt;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decimal&gt;</a:t>
            </a:r>
            <a:r>
              <a:rPr lang="en-US" sz="2800" noProof="1">
                <a:solidFill>
                  <a:srgbClr val="FFFFFF"/>
                </a:solidFill>
              </a:rPr>
              <a:t>?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223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Defining Simple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18186" y="941696"/>
            <a:ext cx="3524026" cy="3637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2212" y="1426489"/>
            <a:ext cx="3352800" cy="314325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9012" y="712046"/>
            <a:ext cx="2667000" cy="4096867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1074351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holds a set of named values</a:t>
            </a:r>
          </a:p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sz="3200" dirty="0"/>
              <a:t>define object data and actions</a:t>
            </a:r>
          </a:p>
          <a:p>
            <a:pPr>
              <a:lnSpc>
                <a:spcPct val="95000"/>
              </a:lnSpc>
            </a:pPr>
            <a:r>
              <a:rPr lang="en-US" sz="3200" dirty="0"/>
              <a:t>Creating and using objects: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3200" dirty="0"/>
              <a:t>Defining and using classes: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60494" y="1524001"/>
            <a:ext cx="3251665" cy="241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60412" y="3019425"/>
            <a:ext cx="7300082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err="1"/>
              <a:t>DateTime</a:t>
            </a:r>
            <a:r>
              <a:rPr lang="en-US" sz="2600" dirty="0"/>
              <a:t> d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2600" dirty="0"/>
              <a:t> DateTime(1980, 6, 14);</a:t>
            </a:r>
          </a:p>
          <a:p>
            <a:r>
              <a:rPr lang="en-US" sz="2600" dirty="0"/>
              <a:t>Console.WriteLine(d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2600" dirty="0"/>
              <a:t>Year);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4743450"/>
            <a:ext cx="541019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 Point </a:t>
            </a:r>
            <a:r>
              <a:rPr lang="en-US" noProof="1"/>
              <a:t>{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noProof="1"/>
              <a:t> { get; set; }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noProof="1"/>
              <a:t> { get; set; }</a:t>
            </a:r>
          </a:p>
          <a:p>
            <a:r>
              <a:rPr lang="en-US" noProof="1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510047" y="4743450"/>
            <a:ext cx="476054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p1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5, Y = -2 };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p2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-8, Y = 11 };</a:t>
            </a:r>
          </a:p>
        </p:txBody>
      </p:sp>
    </p:spTree>
    <p:extLst>
      <p:ext uri="{BB962C8B-B14F-4D97-AF65-F5344CB8AC3E}">
        <p14:creationId xmlns:p14="http://schemas.microsoft.com/office/powerpoint/2010/main" xmlns="" val="1671295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and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31602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046412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923797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647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4812" y="4849906"/>
            <a:ext cx="8938472" cy="820600"/>
          </a:xfrm>
        </p:spPr>
        <p:txBody>
          <a:bodyPr/>
          <a:lstStyle/>
          <a:p>
            <a:r>
              <a:rPr lang="en-US"/>
              <a:t>Objects </a:t>
            </a:r>
            <a:r>
              <a:rPr lang="en-US" dirty="0"/>
              <a:t>and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02484" y="5782264"/>
            <a:ext cx="11483128" cy="661839"/>
          </a:xfrm>
        </p:spPr>
        <p:txBody>
          <a:bodyPr/>
          <a:lstStyle/>
          <a:p>
            <a:r>
              <a:rPr lang="en-US" sz="3800" dirty="0"/>
              <a:t>What is Object? What is Class? How to Use Them?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6284" y="1557415"/>
            <a:ext cx="3710728" cy="28769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8938" y="783078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95730" y="1143000"/>
            <a:ext cx="2089682" cy="2538704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/>
          <a:srcRect l="21271" t="4971" r="62129"/>
          <a:stretch/>
        </p:blipFill>
        <p:spPr>
          <a:xfrm>
            <a:off x="9980612" y="1522225"/>
            <a:ext cx="1752600" cy="3964175"/>
          </a:xfrm>
          <a:prstGeom prst="roundRect">
            <a:avLst>
              <a:gd name="adj" fmla="val 958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xmlns="" val="104602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55060" y="2757325"/>
            <a:ext cx="2514600" cy="1977952"/>
            <a:chOff x="9294812" y="2136848"/>
            <a:chExt cx="2133600" cy="197795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birthday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898260" y="2514600"/>
            <a:ext cx="2424752" cy="578882"/>
          </a:xfrm>
          <a:prstGeom prst="wedgeRoundRectCallout">
            <a:avLst>
              <a:gd name="adj1" fmla="val -72248"/>
              <a:gd name="adj2" fmla="val 4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050660" y="3429000"/>
            <a:ext cx="2119952" cy="1033751"/>
          </a:xfrm>
          <a:prstGeom prst="wedgeRoundRectCallout">
            <a:avLst>
              <a:gd name="adj1" fmla="val -84063"/>
              <a:gd name="adj2" fmla="val -217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41414" y="5769592"/>
            <a:ext cx="99059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birthday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625540" y="4522445"/>
            <a:ext cx="3627411" cy="1091871"/>
          </a:xfrm>
          <a:prstGeom prst="wedgeRoundRectCallout">
            <a:avLst>
              <a:gd name="adj1" fmla="val -76020"/>
              <a:gd name="adj2" fmla="val 753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operator creates a new object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81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dirty="0"/>
              <a:t>provide the structure for objects</a:t>
            </a:r>
          </a:p>
          <a:p>
            <a:pPr lvl="1"/>
            <a:r>
              <a:rPr lang="en-US" dirty="0"/>
              <a:t>Act as template</a:t>
            </a:r>
            <a:r>
              <a:rPr lang="bg-BG" dirty="0"/>
              <a:t> </a:t>
            </a:r>
            <a:r>
              <a:rPr lang="en-US" dirty="0"/>
              <a:t>for objects of the same type</a:t>
            </a:r>
          </a:p>
          <a:p>
            <a:r>
              <a:rPr lang="en-US" dirty="0"/>
              <a:t>Classes define: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(properties, attributes),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 (behavior),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AddDays(count)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Subtract(date)</a:t>
            </a:r>
            <a:endParaRPr lang="en-US" dirty="0"/>
          </a:p>
          <a:p>
            <a:r>
              <a:rPr lang="en-US" dirty="0"/>
              <a:t>One class may have many instances (objects)</a:t>
            </a:r>
          </a:p>
          <a:p>
            <a:r>
              <a:rPr lang="en-US" dirty="0"/>
              <a:t>Example class: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DateTime</a:t>
            </a:r>
          </a:p>
          <a:p>
            <a:r>
              <a:rPr lang="en-US" dirty="0"/>
              <a:t>Example objects: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peterBirthday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mariaBirthday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xmlns="" val="817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70612" y="838200"/>
            <a:ext cx="0" cy="5686802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704012" y="1143000"/>
            <a:ext cx="2971800" cy="2373076"/>
            <a:chOff x="9294812" y="1741724"/>
            <a:chExt cx="2133600" cy="2373076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peterBirthday</a:t>
              </a: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6764" y="2186546"/>
            <a:ext cx="2375848" cy="3256704"/>
            <a:chOff x="455612" y="2077297"/>
            <a:chExt cx="2375848" cy="325670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55612" y="2077297"/>
              <a:ext cx="2375848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class</a:t>
              </a:r>
              <a:r>
                <a:rPr lang="en-US" sz="2800" b="1" noProof="1">
                  <a:latin typeface="Consolas" panose="020B0609020204030204" pitchFamily="49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DateTime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55612" y="3078773"/>
              <a:ext cx="2375848" cy="1320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Year: int</a:t>
              </a: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55612" y="4399129"/>
              <a:ext cx="2375848" cy="9348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AddDays(…)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Subtract(…)</a:t>
              </a:r>
            </a:p>
          </p:txBody>
        </p:sp>
      </p:grp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420353" y="4681249"/>
            <a:ext cx="2293059" cy="1033751"/>
          </a:xfrm>
          <a:prstGeom prst="wedgeRoundRectCallout">
            <a:avLst>
              <a:gd name="adj1" fmla="val -73111"/>
              <a:gd name="adj2" fmla="val -362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sz="3000" dirty="0">
                <a:solidFill>
                  <a:srgbClr val="FFFFFF"/>
                </a:solidFill>
              </a:rPr>
              <a:t> (methods)</a:t>
            </a:r>
            <a:endParaRPr lang="bg-BG" sz="30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704012" y="3893024"/>
            <a:ext cx="2971800" cy="2373076"/>
            <a:chOff x="9294812" y="1741724"/>
            <a:chExt cx="2133600" cy="237307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mariaBirthday</a:t>
              </a: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14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6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1995</a:t>
              </a:r>
            </a:p>
          </p:txBody>
        </p: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9980611" y="12055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9980611" y="24247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9980611" y="40175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9980611" y="52367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6764" y="1277074"/>
            <a:ext cx="2375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Classes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04012" y="303343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Objects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420353" y="1938049"/>
            <a:ext cx="2293059" cy="578882"/>
          </a:xfrm>
          <a:prstGeom prst="wedgeRoundRectCallout">
            <a:avLst>
              <a:gd name="adj1" fmla="val -77957"/>
              <a:gd name="adj2" fmla="val 558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420353" y="3081049"/>
            <a:ext cx="2293059" cy="1081048"/>
          </a:xfrm>
          <a:prstGeom prst="wedgeRoundRectCallout">
            <a:avLst>
              <a:gd name="adj1" fmla="val -79659"/>
              <a:gd name="adj2" fmla="val -14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3000" dirty="0">
                <a:solidFill>
                  <a:srgbClr val="FFFFFF"/>
                </a:solidFill>
              </a:rPr>
              <a:t> (properties)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93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Classes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6012" y="1206017"/>
            <a:ext cx="10682400" cy="51674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peterBirthday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mariaBirthday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(1995, 6, 14);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Console.WriteLine("Peter's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peterBirthday);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27-Nov-1996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14-Jun-1995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mariaAt18Months = mariaBirthday.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AddMonths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(18);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at 18 months: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mariaAt18Months);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14-Dec-1996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TimeSpan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ageDiff = peterBirthday.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(mariaBirthday);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older than Peter by: {0} days",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ageDiff.Days);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532 days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01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 </a:t>
            </a:r>
            <a:r>
              <a:rPr lang="en-US" dirty="0"/>
              <a:t>in format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day-month-year</a:t>
            </a:r>
          </a:p>
          <a:p>
            <a:pPr lvl="1"/>
            <a:r>
              <a:rPr lang="en-US" dirty="0"/>
              <a:t>Calculate and print the day of week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5175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18-04-2016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42078" y="2642139"/>
            <a:ext cx="1905000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276730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95293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27-11-199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392196" y="2642139"/>
            <a:ext cx="205482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Wednesday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826848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46012" y="3581400"/>
            <a:ext cx="10682400" cy="23867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dateAsText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date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DateTime.ParseExact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dateAsText,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d-M-yyyy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CultureInfo.InvariantCulture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DayOfWeek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https://judge.softuni.bg/Contests/Practice/Index/175#0</a:t>
            </a:r>
            <a:endParaRPr lang="en-US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694612" y="4195912"/>
            <a:ext cx="3429000" cy="1519088"/>
          </a:xfrm>
          <a:prstGeom prst="wedgeRoundRectCallout">
            <a:avLst>
              <a:gd name="adj1" fmla="val -68574"/>
              <a:gd name="adj2" fmla="val -400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ParseExact(…)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needs a format string + culture (locale)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980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2238</Words>
  <Application>Microsoft Office PowerPoint</Application>
  <PresentationFormat>Custom</PresentationFormat>
  <Paragraphs>519</Paragraphs>
  <Slides>39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SoftUni 16x9</vt:lpstr>
      <vt:lpstr>1_SoftUni 16x9</vt:lpstr>
      <vt:lpstr>Objects and Simple Classes</vt:lpstr>
      <vt:lpstr>Table of Contents</vt:lpstr>
      <vt:lpstr>Questions?</vt:lpstr>
      <vt:lpstr>Objects and Classes</vt:lpstr>
      <vt:lpstr>Objects</vt:lpstr>
      <vt:lpstr>Classes</vt:lpstr>
      <vt:lpstr>Classes vs. Objects</vt:lpstr>
      <vt:lpstr>Objects and Classes – Example</vt:lpstr>
      <vt:lpstr>Problem: Day of Week</vt:lpstr>
      <vt:lpstr>Using the Built-in API Classes</vt:lpstr>
      <vt:lpstr>Built-in API Classes in .NET Framework</vt:lpstr>
      <vt:lpstr>Built-in .NET Classes – Examples</vt:lpstr>
      <vt:lpstr>Problem: Randomize Words</vt:lpstr>
      <vt:lpstr>Solution: Randomize Words</vt:lpstr>
      <vt:lpstr>Problem: Big Factorial</vt:lpstr>
      <vt:lpstr>Solution: Big Factorial</vt:lpstr>
      <vt:lpstr>Using the Built-in .NET Classes</vt:lpstr>
      <vt:lpstr>Defining Simple Classes</vt:lpstr>
      <vt:lpstr>Defining Simple Classes</vt:lpstr>
      <vt:lpstr>Problem: Distance between Points</vt:lpstr>
      <vt:lpstr>Solution: Distance between Points</vt:lpstr>
      <vt:lpstr>Solution: Distance between Points</vt:lpstr>
      <vt:lpstr>Solution: Distance between Points(2)</vt:lpstr>
      <vt:lpstr>Problem: Closest Two Points</vt:lpstr>
      <vt:lpstr>Solution: Closest Two Points</vt:lpstr>
      <vt:lpstr>Solution: Closest Two Points (2)</vt:lpstr>
      <vt:lpstr>Solution: Closest Two Points (3)</vt:lpstr>
      <vt:lpstr>Solution: Closest Two Points (4)</vt:lpstr>
      <vt:lpstr>Class Operations</vt:lpstr>
      <vt:lpstr>Class Operations (2)</vt:lpstr>
      <vt:lpstr>Problem: Rectangle Position</vt:lpstr>
      <vt:lpstr>Problem: Sales Report</vt:lpstr>
      <vt:lpstr>Solution: Sales Report</vt:lpstr>
      <vt:lpstr>Solution: Sales Report (2)</vt:lpstr>
      <vt:lpstr>Defining Simple Classes</vt:lpstr>
      <vt:lpstr>Summary</vt:lpstr>
      <vt:lpstr>Objects and Classes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and Classes</dc:title>
  <dc:subject>C# Basics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2017-09-05T10:56:43Z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